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9" r:id="rId2"/>
    <p:sldMasterId id="2147483861" r:id="rId3"/>
    <p:sldMasterId id="2147483874" r:id="rId4"/>
    <p:sldMasterId id="2147483886" r:id="rId5"/>
    <p:sldMasterId id="2147483899" r:id="rId6"/>
    <p:sldMasterId id="2147483911" r:id="rId7"/>
  </p:sldMasterIdLst>
  <p:sldIdLst>
    <p:sldId id="256" r:id="rId8"/>
    <p:sldId id="284" r:id="rId9"/>
    <p:sldId id="260" r:id="rId10"/>
    <p:sldId id="257" r:id="rId11"/>
    <p:sldId id="258" r:id="rId12"/>
    <p:sldId id="281" r:id="rId13"/>
    <p:sldId id="259" r:id="rId14"/>
    <p:sldId id="282" r:id="rId15"/>
    <p:sldId id="263" r:id="rId16"/>
    <p:sldId id="264" r:id="rId17"/>
    <p:sldId id="283" r:id="rId18"/>
    <p:sldId id="266" r:id="rId19"/>
    <p:sldId id="267" r:id="rId20"/>
    <p:sldId id="285" r:id="rId21"/>
    <p:sldId id="268" r:id="rId22"/>
    <p:sldId id="288" r:id="rId23"/>
    <p:sldId id="292" r:id="rId24"/>
    <p:sldId id="287" r:id="rId25"/>
    <p:sldId id="286" r:id="rId26"/>
    <p:sldId id="271" r:id="rId27"/>
    <p:sldId id="289" r:id="rId28"/>
    <p:sldId id="291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7" autoAdjust="0"/>
    <p:restoredTop sz="94660"/>
  </p:normalViewPr>
  <p:slideViewPr>
    <p:cSldViewPr>
      <p:cViewPr>
        <p:scale>
          <a:sx n="70" d="100"/>
          <a:sy n="70" d="100"/>
        </p:scale>
        <p:origin x="-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52450"/>
          </a:xfrm>
        </p:spPr>
        <p:txBody>
          <a:bodyPr/>
          <a:lstStyle>
            <a:lvl1pPr algn="ctr">
              <a:defRPr sz="480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Freeform 50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7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03" name="Freeform 31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35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09" name="Freeform 37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12" name="Freeform 40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43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17" name="Freeform 45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25"/>
            <a:ext cx="7772400" cy="1362075"/>
          </a:xfrm>
        </p:spPr>
        <p:txBody>
          <a:bodyPr anchor="t"/>
          <a:lstStyle>
            <a:lvl1pPr algn="ctr">
              <a:defRPr lang="en-US" sz="4800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0025"/>
            <a:ext cx="182880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00025"/>
            <a:ext cx="5334000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0719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1371600" y="1047750"/>
            <a:ext cx="6400800" cy="1728788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072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2968625"/>
            <a:ext cx="6032500" cy="20859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7738" y="58864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dirty="0">
                <a:latin typeface="+mn-lt"/>
                <a:cs typeface="+mn-cs"/>
              </a:defRPr>
            </a:lvl1pPr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32138" y="588645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dirty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294438" y="58864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686675" cy="75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75" y="1355725"/>
            <a:ext cx="7404100" cy="4605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686675" cy="75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75" y="1355725"/>
            <a:ext cx="3625850" cy="4605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55725"/>
            <a:ext cx="3625850" cy="4605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686675" cy="75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686675" cy="75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075" y="1355725"/>
            <a:ext cx="7404100" cy="4605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549275"/>
            <a:ext cx="1920875" cy="54117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9275"/>
            <a:ext cx="5613400" cy="5411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686675" cy="75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4075" y="1355725"/>
            <a:ext cx="7404100" cy="4605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44E70-55FA-47CC-91B6-AC62BAFD25F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36647-8F54-440A-A330-5F9B9CA90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10BAF-A0D8-4579-9CA9-9599F0D1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E0C-DE16-4A27-8CED-F077F185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97495-FC66-4881-8A88-DD00D68A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4921F-A871-48AE-B814-CCD44E55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397-A555-40A4-9800-8063DD7D8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58DC5-4EC7-4846-A939-A8C11152B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C380F-13FB-4E69-BF47-64C55B19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D1012-53E2-4811-81B2-6BD66AE19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6EA-8D15-43EA-9C71-42C4EB6F1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Freeform 24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7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128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49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0" name="Freeform 46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26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6" name="Freeform 32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2" name="Freeform 2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132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4" name="Freeform 30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131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" name="Freeform 31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64" name="Line 140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00025"/>
            <a:ext cx="7300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764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6F8482-653D-4710-9333-04F252252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5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HP_Administrator\My%20Documents\My%20Videos\RealPlayer%20Downloads\Music%20Lesson%20-%20Reading%20Music.wmv" TargetMode="Externa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Music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001000" cy="18288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Beginner’s Music Theory 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 n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Section 1 Lesson 1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Interactive Review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467600" y="5715000"/>
            <a:ext cx="1371600" cy="838200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Theresa Preece’s </a:t>
            </a:r>
            <a:r>
              <a:rPr lang="en-US" i="1" dirty="0" smtClean="0"/>
              <a:t>Music Class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 rot="20535171">
            <a:off x="609600" y="48768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G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63023">
            <a:off x="7414434" y="867077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H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255336">
            <a:off x="3615686" y="1253089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d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269796">
            <a:off x="5979609" y="483523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h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171">
            <a:off x="772595" y="556387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MusiSync" pitchFamily="2" charset="0"/>
              </a:rPr>
              <a:t>i</a:t>
            </a:r>
            <a:endParaRPr lang="en-US" sz="7200" b="1" dirty="0">
              <a:latin typeface="MusiSync" pitchFamily="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553200" cy="32004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I’m sorry but that is incorrect. </a:t>
            </a:r>
          </a:p>
          <a:p>
            <a:pPr algn="ctr">
              <a:lnSpc>
                <a:spcPct val="200000"/>
              </a:lnSpc>
            </a:pPr>
            <a:r>
              <a:rPr lang="en-US" dirty="0" smtClean="0"/>
              <a:t>Please reread.</a:t>
            </a:r>
            <a:endParaRPr lang="en-US" dirty="0"/>
          </a:p>
        </p:txBody>
      </p:sp>
    </p:spTree>
  </p:cSld>
  <p:clrMapOvr>
    <a:masterClrMapping/>
  </p:clrMapOvr>
  <p:transition spd="slow" advClick="0" advTm="3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6781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20009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Symbol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58109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Beats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447800"/>
            <a:ext cx="327660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676400"/>
            <a:ext cx="1828800" cy="480445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W</a:t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H</a:t>
            </a:r>
          </a:p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Q</a:t>
            </a:r>
          </a:p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1952685"/>
            <a:ext cx="3276600" cy="45243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Whole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Half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Quarter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Eighth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057400"/>
            <a:ext cx="1828800" cy="412271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</p:txBody>
      </p:sp>
      <p:sp>
        <p:nvSpPr>
          <p:cNvPr id="17" name="Right Arrow 16">
            <a:hlinkClick r:id="rId2" action="ppaction://hlinksldjump"/>
          </p:cNvPr>
          <p:cNvSpPr/>
          <p:nvPr/>
        </p:nvSpPr>
        <p:spPr bwMode="auto">
          <a:xfrm>
            <a:off x="7848600" y="60198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6629400" y="6096000"/>
            <a:ext cx="914400" cy="533400"/>
          </a:xfrm>
          <a:prstGeom prst="flowChartAlternateProcess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88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If you are here, you need to reread this slide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7620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 a 4/4 time signature, the rests are worth:</a:t>
            </a:r>
            <a:endParaRPr lang="en-US" sz="1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3429000"/>
          </a:xfrm>
        </p:spPr>
        <p:txBody>
          <a:bodyPr/>
          <a:lstStyle/>
          <a:p>
            <a:pPr algn="ctr"/>
            <a:r>
              <a:rPr lang="en-US" sz="3600" dirty="0" smtClean="0"/>
              <a:t>You did it!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Keep up the good work!</a:t>
            </a:r>
            <a:endParaRPr lang="en-US" sz="3600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352800" y="55626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 bwMode="auto">
          <a:xfrm>
            <a:off x="4419600" y="5486400"/>
            <a:ext cx="1066800" cy="685800"/>
          </a:xfrm>
          <a:prstGeom prst="rightArrow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5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Terms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0" y="60198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7315200" y="5943600"/>
            <a:ext cx="10668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rhythm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 </a:t>
            </a:r>
            <a:r>
              <a:rPr lang="en-US" sz="2000" dirty="0" smtClean="0">
                <a:latin typeface="Comic Sans MS" pitchFamily="66" charset="0"/>
              </a:rPr>
              <a:t>The meter, time signature, and rhythmic duration in a piece of music.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beat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steady underlying pulse in music.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duration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time a note or rest lasts.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dynamics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softness or loudness of a note.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tempo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speed of music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ostinato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A rhythm or melody repeated over and over in music.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Musical Term Definitions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 bwMode="auto">
          <a:xfrm>
            <a:off x="7620000" y="59436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4191000" y="60198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04800" y="5867400"/>
            <a:ext cx="1219200" cy="762000"/>
          </a:xfrm>
          <a:prstGeom prst="leftArrow">
            <a:avLst/>
          </a:prstGeom>
          <a:solidFill>
            <a:schemeClr val="accent5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6553200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What is the definition of rhythm?</a:t>
            </a:r>
          </a:p>
          <a:p>
            <a:endParaRPr lang="en-US" sz="2000" b="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  <a:hlinkClick r:id="rId2" action="ppaction://hlinksldjump"/>
              </a:rPr>
              <a:t>A</a:t>
            </a:r>
            <a:r>
              <a:rPr lang="en-US" sz="2000" b="0" dirty="0" smtClean="0">
                <a:latin typeface="Comic Sans MS" pitchFamily="66" charset="0"/>
                <a:hlinkClick r:id="rId2" action="ppaction://hlinksldjump"/>
              </a:rPr>
              <a:t>. A rhythm or melody repeated over and over in music.</a:t>
            </a:r>
            <a:endParaRPr lang="en-US" sz="2000" b="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hlinkClick r:id="rId2" action="ppaction://hlinksldjump"/>
              </a:rPr>
              <a:t>B</a:t>
            </a:r>
            <a:r>
              <a:rPr lang="en-US" sz="2000" b="0" dirty="0" smtClean="0">
                <a:latin typeface="Comic Sans MS" pitchFamily="66" charset="0"/>
                <a:hlinkClick r:id="rId2" action="ppaction://hlinksldjump"/>
              </a:rPr>
              <a:t>. the softness or loudness of a note.</a:t>
            </a:r>
            <a:endParaRPr lang="en-US" sz="2000" b="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hlinkClick r:id="rId3" action="ppaction://hlinksldjump"/>
              </a:rPr>
              <a:t>C. </a:t>
            </a:r>
            <a:r>
              <a:rPr lang="en-US" sz="2000" b="0" dirty="0" smtClean="0">
                <a:latin typeface="Comic Sans MS" pitchFamily="66" charset="0"/>
                <a:hlinkClick r:id="rId3" action="ppaction://hlinksldjump"/>
              </a:rPr>
              <a:t>The meter, time signature, and rhythmic duration in a piece of music.</a:t>
            </a:r>
            <a:endParaRPr lang="en-US" sz="2000" b="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hlinkClick r:id="rId2" action="ppaction://hlinksldjump"/>
              </a:rPr>
              <a:t>D</a:t>
            </a:r>
            <a:r>
              <a:rPr lang="en-US" sz="2000" b="0" dirty="0" smtClean="0">
                <a:latin typeface="Comic Sans MS" pitchFamily="66" charset="0"/>
                <a:hlinkClick r:id="rId2" action="ppaction://hlinksldjump"/>
              </a:rPr>
              <a:t>. The steady underlying pulse in music.</a:t>
            </a:r>
            <a:endParaRPr lang="en-US" sz="2000" b="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4419600" y="54864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553200" cy="32004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I’m sorry but that is incorrect. </a:t>
            </a:r>
          </a:p>
          <a:p>
            <a:pPr algn="ctr">
              <a:lnSpc>
                <a:spcPct val="200000"/>
              </a:lnSpc>
            </a:pPr>
            <a:r>
              <a:rPr lang="en-US" dirty="0" smtClean="0"/>
              <a:t>Please reread.</a:t>
            </a:r>
            <a:endParaRPr lang="en-US" dirty="0"/>
          </a:p>
        </p:txBody>
      </p:sp>
    </p:spTree>
  </p:cSld>
  <p:clrMapOvr>
    <a:masterClrMapping/>
  </p:clrMapOvr>
  <p:transition spd="slow" advClick="0" advTm="3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15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rhythm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 </a:t>
            </a:r>
            <a:r>
              <a:rPr lang="en-US" sz="2000" dirty="0" smtClean="0">
                <a:latin typeface="Comic Sans MS" pitchFamily="66" charset="0"/>
              </a:rPr>
              <a:t>The meter, time signature, and rhythmic duration in a piece of music.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beat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steady underlying pulse in music.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duration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time a note or rest lasts.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dynamics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softness or loudness of a note.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tempo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the speed of music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ostinato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latin typeface="Comic Sans MS" pitchFamily="66" charset="0"/>
              </a:rPr>
              <a:t>A rhythm or melody repeated over and over in music.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Musical Term Definitions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 bwMode="auto">
          <a:xfrm>
            <a:off x="7620000" y="59436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6553200" y="60960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If you are here, you need to reread this slide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3429000"/>
          </a:xfrm>
        </p:spPr>
        <p:txBody>
          <a:bodyPr/>
          <a:lstStyle/>
          <a:p>
            <a:pPr algn="ctr"/>
            <a:r>
              <a:rPr lang="en-US" sz="3600" dirty="0" smtClean="0"/>
              <a:t>You did it!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Keep up the good work!</a:t>
            </a:r>
            <a:endParaRPr lang="en-US" sz="3600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352800" y="55626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 bwMode="auto">
          <a:xfrm>
            <a:off x="4419600" y="5486400"/>
            <a:ext cx="1066800" cy="685800"/>
          </a:xfrm>
          <a:prstGeom prst="rightArrow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The two numbers at the beginning of the music that tell a performer how to count it and which note receives the beat.</a:t>
            </a:r>
          </a:p>
          <a:p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00025"/>
            <a:ext cx="7086599" cy="561975"/>
          </a:xfrm>
        </p:spPr>
        <p:txBody>
          <a:bodyPr/>
          <a:lstStyle/>
          <a:p>
            <a:pPr algn="r"/>
            <a:r>
              <a:rPr lang="en-US" sz="4400" dirty="0" smtClean="0">
                <a:latin typeface="Comic Sans MS" pitchFamily="66" charset="0"/>
              </a:rPr>
              <a:t>Time Signatures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2971800"/>
            <a:ext cx="3581400" cy="3200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dirty="0" smtClean="0"/>
              <a:t>Top Number</a:t>
            </a:r>
          </a:p>
          <a:p>
            <a:pPr algn="r">
              <a:buNone/>
            </a:pPr>
            <a:r>
              <a:rPr lang="en-US" sz="1600" dirty="0" smtClean="0"/>
              <a:t>How many beats are in a measure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2971800"/>
            <a:ext cx="3581400" cy="3200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b="1" dirty="0" smtClean="0"/>
              <a:t>Bottom Number</a:t>
            </a:r>
          </a:p>
          <a:p>
            <a:pPr>
              <a:buNone/>
            </a:pPr>
            <a:r>
              <a:rPr lang="en-US" sz="1600" dirty="0" smtClean="0"/>
              <a:t>Which notes gets one count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038600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/>
            </a:r>
            <a:b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971800"/>
            <a:ext cx="13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/>
            </a:r>
            <a:b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</a:br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endParaRPr lang="en-US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7526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$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7526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@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18288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#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943600" y="4495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hlinkClick r:id="rId2" action="ppaction://hlinksldjump"/>
          </p:cNvPr>
          <p:cNvSpPr/>
          <p:nvPr/>
        </p:nvSpPr>
        <p:spPr bwMode="auto">
          <a:xfrm>
            <a:off x="5486400" y="61722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Flowchart: Alternate Process 14"/>
          <p:cNvSpPr/>
          <p:nvPr/>
        </p:nvSpPr>
        <p:spPr bwMode="auto">
          <a:xfrm>
            <a:off x="4267200" y="62484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362075"/>
          </a:xfrm>
        </p:spPr>
        <p:txBody>
          <a:bodyPr/>
          <a:lstStyle/>
          <a:p>
            <a:r>
              <a:rPr lang="en-US" dirty="0" smtClean="0"/>
              <a:t>Notation Identification</a:t>
            </a:r>
            <a:endParaRPr lang="en-US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467600" y="5715000"/>
            <a:ext cx="1371600" cy="838200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en-US" dirty="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04800" y="5638800"/>
            <a:ext cx="1371600" cy="914400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44729">
            <a:off x="507664" y="1293387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y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37470">
            <a:off x="7768979" y="3858336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w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18804">
            <a:off x="4032227" y="103708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e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535171">
            <a:off x="1001196" y="4061588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D</a:t>
            </a:r>
            <a:endParaRPr lang="en-US" sz="7200" b="1" dirty="0">
              <a:latin typeface="MusiSync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12887">
            <a:off x="7384090" y="1798492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usiSync" pitchFamily="2" charset="0"/>
              </a:rPr>
              <a:t>E</a:t>
            </a:r>
            <a:endParaRPr lang="en-US" sz="7200" b="1" dirty="0">
              <a:latin typeface="MusiSync" pitchFamily="2" charset="0"/>
            </a:endParaRPr>
          </a:p>
        </p:txBody>
      </p:sp>
      <p:pic>
        <p:nvPicPr>
          <p:cNvPr id="10" name="Music Lesson - Reading Musi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05000" y="2438400"/>
            <a:ext cx="5232400" cy="3924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438400"/>
            <a:ext cx="5257800" cy="396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number of a time signature tells a musician:</a:t>
            </a:r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a. Which notes gets one count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b. How fast or slow to play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c. How many beats are in a measure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d. How loud or soft to play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553200" cy="32004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I’m sorry but that is incorrect. </a:t>
            </a:r>
          </a:p>
          <a:p>
            <a:pPr algn="ctr">
              <a:lnSpc>
                <a:spcPct val="200000"/>
              </a:lnSpc>
            </a:pPr>
            <a:r>
              <a:rPr lang="en-US" dirty="0" smtClean="0"/>
              <a:t>Please reread.</a:t>
            </a:r>
            <a:endParaRPr lang="en-US" dirty="0"/>
          </a:p>
        </p:txBody>
      </p:sp>
    </p:spTree>
  </p:cSld>
  <p:clrMapOvr>
    <a:masterClrMapping/>
  </p:clrMapOvr>
  <p:transition spd="slow" advClick="0" advTm="3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The two numbers at the beginning of the music that tell a performer how to count it and which note receives the beat.</a:t>
            </a:r>
          </a:p>
          <a:p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00025"/>
            <a:ext cx="7086599" cy="561975"/>
          </a:xfrm>
        </p:spPr>
        <p:txBody>
          <a:bodyPr/>
          <a:lstStyle/>
          <a:p>
            <a:pPr algn="r"/>
            <a:r>
              <a:rPr lang="en-US" sz="4400" dirty="0" smtClean="0">
                <a:latin typeface="Comic Sans MS" pitchFamily="66" charset="0"/>
              </a:rPr>
              <a:t>Time Signatures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2971800"/>
            <a:ext cx="3581400" cy="3200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dirty="0" smtClean="0"/>
              <a:t>Top Number</a:t>
            </a:r>
          </a:p>
          <a:p>
            <a:pPr algn="r">
              <a:buNone/>
            </a:pPr>
            <a:r>
              <a:rPr lang="en-US" sz="1600" dirty="0" smtClean="0"/>
              <a:t>How many beats are in a measure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2971800"/>
            <a:ext cx="3581400" cy="3200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b="1" dirty="0" smtClean="0"/>
              <a:t>Bottom Number</a:t>
            </a:r>
          </a:p>
          <a:p>
            <a:pPr>
              <a:buNone/>
            </a:pPr>
            <a:r>
              <a:rPr lang="en-US" sz="1600" dirty="0" smtClean="0"/>
              <a:t>Which notes gets one count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038600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/>
            </a:r>
            <a:b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971800"/>
            <a:ext cx="13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/>
            </a:r>
            <a:b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</a:br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4</a:t>
            </a:r>
            <a:endParaRPr lang="en-US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7526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$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7526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@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18288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MusiSync" pitchFamily="2" charset="0"/>
                <a:ea typeface="MS PGothic" pitchFamily="34" charset="-128"/>
              </a:rPr>
              <a:t>#</a:t>
            </a:r>
            <a:endParaRPr lang="en-US" sz="6600" dirty="0">
              <a:latin typeface="MusiSync" pitchFamily="2" charset="0"/>
              <a:ea typeface="MS PGothic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943600" y="4495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hlinkClick r:id="rId2" action="ppaction://hlinksldjump"/>
          </p:cNvPr>
          <p:cNvSpPr/>
          <p:nvPr/>
        </p:nvSpPr>
        <p:spPr bwMode="auto">
          <a:xfrm>
            <a:off x="1371600" y="61722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Flowchart: Alternate Process 14"/>
          <p:cNvSpPr/>
          <p:nvPr/>
        </p:nvSpPr>
        <p:spPr bwMode="auto">
          <a:xfrm>
            <a:off x="228600" y="62484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64124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If you are here, you need to reread this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3429000"/>
          </a:xfrm>
        </p:spPr>
        <p:txBody>
          <a:bodyPr/>
          <a:lstStyle/>
          <a:p>
            <a:pPr algn="ctr"/>
            <a:r>
              <a:rPr lang="en-US" sz="3600" dirty="0" smtClean="0"/>
              <a:t>You did it!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Keep up the good work!</a:t>
            </a:r>
            <a:endParaRPr lang="en-US" sz="3600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352800" y="55626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 bwMode="auto">
          <a:xfrm>
            <a:off x="4419600" y="5486400"/>
            <a:ext cx="1066800" cy="685800"/>
          </a:xfrm>
          <a:prstGeom prst="rightArrow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5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Math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457200" y="60960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" action="ppaction://noaction"/>
          </p:cNvPr>
          <p:cNvSpPr/>
          <p:nvPr/>
        </p:nvSpPr>
        <p:spPr>
          <a:xfrm>
            <a:off x="7315200" y="5867400"/>
            <a:ext cx="1143000" cy="762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0" y="1676400"/>
            <a:ext cx="3810000" cy="3276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Math is everywhere, </a:t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even in music.</a:t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70C0"/>
                </a:solidFill>
                <a:latin typeface="Comic Sans MS" pitchFamily="66" charset="0"/>
              </a:rPr>
              <a:t>In the beginning of the module you learned what notes had how many beats.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70C0"/>
                </a:solidFill>
                <a:latin typeface="Comic Sans MS" pitchFamily="66" charset="0"/>
              </a:rPr>
              <a:t>Using the beats found in a note or rest, add or subtract to find the correct answer.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Let’s look at some examples above…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You will have one problem next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</a:p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1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Using a time signature of       we can find out how the notes and rests add up.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143000"/>
            <a:ext cx="4343400" cy="3505200"/>
          </a:xfrm>
          <a:prstGeom prst="rect">
            <a:avLst/>
          </a:prstGeom>
          <a:solidFill>
            <a:srgbClr val="33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914400"/>
            <a:ext cx="144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w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+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w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219200"/>
            <a:ext cx="137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h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+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828800"/>
            <a:ext cx="121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d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q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 bwMode="auto">
          <a:xfrm>
            <a:off x="7620000" y="5943600"/>
            <a:ext cx="1143000" cy="762000"/>
          </a:xfrm>
          <a:prstGeom prst="rightArrow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4114800" y="60960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304800" y="5943600"/>
            <a:ext cx="1219200" cy="762000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5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553200" cy="4343400"/>
          </a:xfrm>
        </p:spPr>
        <p:txBody>
          <a:bodyPr/>
          <a:lstStyle/>
          <a:p>
            <a:pPr algn="ctr"/>
            <a:r>
              <a:rPr lang="en-US" b="0" dirty="0" smtClean="0">
                <a:latin typeface="Comic Sans MS" pitchFamily="66" charset="0"/>
              </a:rPr>
              <a:t>Using a    time signature, which answer correctly solves the equation?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5 beats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3" action="ppaction://hlinksldjump"/>
              </a:rPr>
              <a:t> 8 beats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6 beats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4 beats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95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553200" cy="32004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I’m sorry but that is incorrect. </a:t>
            </a:r>
          </a:p>
          <a:p>
            <a:pPr algn="ctr">
              <a:lnSpc>
                <a:spcPct val="200000"/>
              </a:lnSpc>
            </a:pPr>
            <a:r>
              <a:rPr lang="en-US" dirty="0" smtClean="0"/>
              <a:t>Please reread.</a:t>
            </a:r>
            <a:endParaRPr lang="en-US" dirty="0"/>
          </a:p>
        </p:txBody>
      </p:sp>
    </p:spTree>
  </p:cSld>
  <p:clrMapOvr>
    <a:masterClrMapping/>
  </p:clrMapOvr>
  <p:transition spd="slow" advClick="0" advTm="3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1295400"/>
            <a:ext cx="3429000" cy="3810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Math is everywhere, </a:t>
            </a:r>
            <a:b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even in music.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70C0"/>
                </a:solidFill>
                <a:latin typeface="Comic Sans MS" pitchFamily="66" charset="0"/>
              </a:rPr>
              <a:t>In the beginning of the module you learned what notes had how many beats.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0" dirty="0" smtClean="0">
                <a:solidFill>
                  <a:srgbClr val="0070C0"/>
                </a:solidFill>
                <a:latin typeface="Comic Sans MS" pitchFamily="66" charset="0"/>
              </a:rPr>
              <a:t>Using the beats found in a note or rest, add or subtract to find the correct answer.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Let’s look at some examples above…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You will have one problem next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</a:p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1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Using a time signature of       we can find out how the notes and rests add up.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143000"/>
            <a:ext cx="4419600" cy="3581400"/>
          </a:xfrm>
          <a:prstGeom prst="rect">
            <a:avLst/>
          </a:prstGeom>
          <a:solidFill>
            <a:srgbClr val="33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914400"/>
            <a:ext cx="144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w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+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w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143000"/>
            <a:ext cx="137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h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+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209800"/>
            <a:ext cx="137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d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usiSync" pitchFamily="2" charset="0"/>
              </a:rPr>
              <a:t>q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 beats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 bwMode="auto">
          <a:xfrm>
            <a:off x="7620000" y="5943600"/>
            <a:ext cx="1143000" cy="762000"/>
          </a:xfrm>
          <a:prstGeom prst="rightArrow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6553200" y="60960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886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are here, you need to reread this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3429000"/>
          </a:xfrm>
        </p:spPr>
        <p:txBody>
          <a:bodyPr/>
          <a:lstStyle/>
          <a:p>
            <a:pPr algn="ctr"/>
            <a:r>
              <a:rPr lang="en-US" sz="3600" dirty="0" smtClean="0"/>
              <a:t>You did it!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Keep up the good work!</a:t>
            </a:r>
            <a:endParaRPr lang="en-US" sz="3600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352800" y="55626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 bwMode="auto">
          <a:xfrm>
            <a:off x="4419600" y="5486400"/>
            <a:ext cx="1066800" cy="685800"/>
          </a:xfrm>
          <a:prstGeom prst="rightArrow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4102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Notes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67640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Symbol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67640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Beats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676400"/>
            <a:ext cx="327660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209800"/>
            <a:ext cx="1828800" cy="3416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w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h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q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n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2209800"/>
            <a:ext cx="3276600" cy="34163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Whole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Half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Quarter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Eighth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Connected eight notes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Dotted half notes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209800"/>
            <a:ext cx="1828800" cy="3416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638800" y="58674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4267200" y="5943600"/>
            <a:ext cx="914400" cy="533400"/>
          </a:xfrm>
          <a:prstGeom prst="flowChartAlternateProcess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9906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In a 4/4 time signature, the notes are worth:</a:t>
            </a:r>
            <a:endParaRPr lang="en-US" sz="1600" b="1" dirty="0"/>
          </a:p>
        </p:txBody>
      </p:sp>
      <p:sp>
        <p:nvSpPr>
          <p:cNvPr id="23" name="Left Arrow 22">
            <a:hlinkClick r:id="rId3" action="ppaction://hlinksldjump"/>
          </p:cNvPr>
          <p:cNvSpPr/>
          <p:nvPr/>
        </p:nvSpPr>
        <p:spPr>
          <a:xfrm>
            <a:off x="2514600" y="5867400"/>
            <a:ext cx="1295400" cy="762000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CONGRATULATIONS</a:t>
            </a:r>
          </a:p>
          <a:p>
            <a:pPr algn="ctr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 have completed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Lesson 1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from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Section 1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</a:t>
            </a:r>
            <a:r>
              <a:rPr lang="en-US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Beginner’s Music Theory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You are on your way to making great music! </a:t>
            </a:r>
          </a:p>
          <a:p>
            <a:pPr algn="ctr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Keep up the good work!</a:t>
            </a:r>
          </a:p>
          <a:p>
            <a:pPr algn="ctr"/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In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Lesson 2</a:t>
            </a:r>
            <a:r>
              <a:rPr lang="en-US" sz="2000" b="1" dirty="0" smtClean="0">
                <a:latin typeface="Comic Sans MS" pitchFamily="66" charset="0"/>
              </a:rPr>
              <a:t> of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Section 1</a:t>
            </a:r>
            <a:r>
              <a:rPr lang="en-US" sz="2000" b="1" dirty="0" smtClean="0">
                <a:latin typeface="Comic Sans MS" pitchFamily="66" charset="0"/>
              </a:rPr>
              <a:t> we will be reviewing scales  and adding the material we learned from this lesson, so that we can start making music!</a:t>
            </a:r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228600" y="61722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553200" cy="3962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many beats are in a whole note?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1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2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2" action="ppaction://hlinksldjump"/>
              </a:rPr>
              <a:t>  3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hlinkClick r:id="rId3" action="ppaction://hlinksldjump"/>
              </a:rPr>
              <a:t> 4</a:t>
            </a:r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4419600" y="54864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553200" cy="2590800"/>
          </a:xfrm>
        </p:spPr>
        <p:txBody>
          <a:bodyPr/>
          <a:lstStyle/>
          <a:p>
            <a:pPr algn="ctr"/>
            <a:r>
              <a:rPr lang="en-US" sz="3200" dirty="0" smtClean="0"/>
              <a:t>Sorry that is incorrect.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Please reread and try again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slow" advClick="0" advTm="3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5438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Notes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67640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Symbol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67640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Beats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676400"/>
            <a:ext cx="327660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209800"/>
            <a:ext cx="1828800" cy="3416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w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h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q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n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2209800"/>
            <a:ext cx="3276600" cy="34163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Whole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Half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Quarter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Eighth note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Connected eight notes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Dotted half notes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209800"/>
            <a:ext cx="1828800" cy="3416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If you are here, you need to reread this slide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7543800" y="59436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9906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 a 4/4 time signature, the notes are worth:</a:t>
            </a:r>
            <a:endParaRPr lang="en-US" sz="1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553200" cy="2819400"/>
          </a:xfrm>
        </p:spPr>
        <p:txBody>
          <a:bodyPr/>
          <a:lstStyle/>
          <a:p>
            <a:pPr algn="ctr"/>
            <a:r>
              <a:rPr lang="en-US" sz="3200" dirty="0" smtClean="0"/>
              <a:t>Great Job!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Keep up the good work!</a:t>
            </a:r>
            <a:endParaRPr lang="en-US" sz="32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 bwMode="auto">
          <a:xfrm>
            <a:off x="4419600" y="5181600"/>
            <a:ext cx="1066800" cy="685800"/>
          </a:xfrm>
          <a:prstGeom prst="rightArrow">
            <a:avLst/>
          </a:prstGeom>
          <a:solidFill>
            <a:srgbClr val="FFC00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3276600" y="52578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5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6781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Symbol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352490"/>
            <a:ext cx="18288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Beats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276290"/>
            <a:ext cx="327660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1828800" cy="480445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W</a:t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H</a:t>
            </a:r>
          </a:p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Q</a:t>
            </a:r>
          </a:p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iSync" pitchFamily="2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1752600"/>
            <a:ext cx="3276600" cy="45243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Whole rest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Half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Quarter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Eighth rest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1828800"/>
            <a:ext cx="1828800" cy="452431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7848600" y="5943600"/>
            <a:ext cx="1066800" cy="685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Next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6629400" y="6096000"/>
            <a:ext cx="914400" cy="533400"/>
          </a:xfrm>
          <a:prstGeom prst="flowChartAlternateProcess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6858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 a 4/4 time signature, the rests are worth:</a:t>
            </a:r>
            <a:endParaRPr lang="en-US" sz="1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Question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6400800" cy="4114800"/>
          </a:xfrm>
        </p:spPr>
        <p:txBody>
          <a:bodyPr/>
          <a:lstStyle/>
          <a:p>
            <a:pPr algn="ctr"/>
            <a:r>
              <a:rPr lang="en-US" b="0" dirty="0" smtClean="0">
                <a:latin typeface="Comic Sans MS" pitchFamily="66" charset="0"/>
              </a:rPr>
              <a:t>A quarter rest has 1 beat. </a:t>
            </a:r>
          </a:p>
          <a:p>
            <a:pPr algn="ctr"/>
            <a:r>
              <a:rPr lang="en-US" b="0" dirty="0" smtClean="0">
                <a:latin typeface="Comic Sans MS" pitchFamily="66" charset="0"/>
              </a:rPr>
              <a:t>What does a quarter rest look like?</a:t>
            </a:r>
          </a:p>
          <a:p>
            <a:r>
              <a:rPr lang="en-US" dirty="0" smtClean="0">
                <a:latin typeface="Comic Sans MS" pitchFamily="66" charset="0"/>
                <a:hlinkClick r:id="rId2" action="ppaction://hlinksldjump"/>
              </a:rPr>
              <a:t>A. </a:t>
            </a:r>
            <a:r>
              <a:rPr lang="en-US" sz="4400" dirty="0" smtClean="0">
                <a:latin typeface="MusiSync" pitchFamily="2" charset="0"/>
                <a:hlinkClick r:id="rId2" action="ppaction://hlinksldjump"/>
              </a:rPr>
              <a:t>W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  <a:hlinkClick r:id="rId3" action="ppaction://hlinksldjump"/>
              </a:rPr>
              <a:t>B. </a:t>
            </a:r>
            <a:r>
              <a:rPr lang="en-US" sz="4000" dirty="0" smtClean="0">
                <a:latin typeface="MusiSync" pitchFamily="2" charset="0"/>
                <a:hlinkClick r:id="rId3" action="ppaction://hlinksldjump"/>
              </a:rPr>
              <a:t>Q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  <a:hlinkClick r:id="rId2" action="ppaction://hlinksldjump"/>
              </a:rPr>
              <a:t>C. </a:t>
            </a:r>
            <a:r>
              <a:rPr lang="en-US" sz="4000" dirty="0" smtClean="0">
                <a:latin typeface="MusiSync" pitchFamily="2" charset="0"/>
                <a:hlinkClick r:id="rId2" action="ppaction://hlinksldjump"/>
              </a:rPr>
              <a:t>H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  <a:hlinkClick r:id="rId2" action="ppaction://hlinksldjump"/>
              </a:rPr>
              <a:t>D. </a:t>
            </a:r>
            <a:r>
              <a:rPr lang="en-US" sz="4000" dirty="0" smtClean="0">
                <a:latin typeface="MusiSync" pitchFamily="2" charset="0"/>
                <a:hlinkClick r:id="rId2" action="ppaction://hlinksldjump"/>
              </a:rPr>
              <a:t>E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4419600" y="5486400"/>
            <a:ext cx="914400" cy="533400"/>
          </a:xfrm>
          <a:prstGeom prst="flowChartAlternateProcess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4" action="ppaction://hlinksldjump"/>
              </a:rPr>
              <a:t>Home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chool Suppli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Office Them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chool Hous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zz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rcles">
  <a:themeElements>
    <a:clrScheme name="2006-2007 school year calendar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006-2007 school year calenda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2007 school year calenda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2007 school year calenda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2007 school year calenda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2007 school year calenda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2007 school year calenda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2007 school year calenda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2007 school year calenda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Supplies</Template>
  <TotalTime>621</TotalTime>
  <Words>954</Words>
  <Application>Microsoft Office PowerPoint</Application>
  <PresentationFormat>On-screen Show (4:3)</PresentationFormat>
  <Paragraphs>341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School Supplies</vt:lpstr>
      <vt:lpstr>Crayons</vt:lpstr>
      <vt:lpstr>School House</vt:lpstr>
      <vt:lpstr>Puzzle</vt:lpstr>
      <vt:lpstr>Circles</vt:lpstr>
      <vt:lpstr>Solstice</vt:lpstr>
      <vt:lpstr>1_Solstice</vt:lpstr>
      <vt:lpstr>Introduction to Music</vt:lpstr>
      <vt:lpstr>Notation Identification</vt:lpstr>
      <vt:lpstr>Know your Notes</vt:lpstr>
      <vt:lpstr>Question  1 </vt:lpstr>
      <vt:lpstr>Incorrect</vt:lpstr>
      <vt:lpstr>Know your Notes</vt:lpstr>
      <vt:lpstr>CORRECT</vt:lpstr>
      <vt:lpstr>RESTS</vt:lpstr>
      <vt:lpstr>Question 2</vt:lpstr>
      <vt:lpstr>Incorrect</vt:lpstr>
      <vt:lpstr>RESTS</vt:lpstr>
      <vt:lpstr>Correct</vt:lpstr>
      <vt:lpstr>Musical Terms</vt:lpstr>
      <vt:lpstr>Slide 14</vt:lpstr>
      <vt:lpstr>Question 3</vt:lpstr>
      <vt:lpstr>Incorrect</vt:lpstr>
      <vt:lpstr>Slide 17</vt:lpstr>
      <vt:lpstr>Correct</vt:lpstr>
      <vt:lpstr>Time Signatures</vt:lpstr>
      <vt:lpstr>Question 4</vt:lpstr>
      <vt:lpstr>Incorrect</vt:lpstr>
      <vt:lpstr>Time Signatures</vt:lpstr>
      <vt:lpstr>Correct</vt:lpstr>
      <vt:lpstr>Music Math</vt:lpstr>
      <vt:lpstr>Math is everywhere,  even in music.  In the beginning of the module you learned what notes had how many beats.   Using the beats found in a note or rest, add or subtract to find the correct answer.</vt:lpstr>
      <vt:lpstr>Question 5</vt:lpstr>
      <vt:lpstr>Incorrect</vt:lpstr>
      <vt:lpstr>Math is everywhere,  even in music.  In the beginning of the module you learned what notes had how many beats.   Using the beats found in a note or rest, add or subtract to find the correct answer.</vt:lpstr>
      <vt:lpstr>Correct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Theresa Ann Preece</dc:creator>
  <cp:lastModifiedBy>HP Authorized Customer</cp:lastModifiedBy>
  <cp:revision>70</cp:revision>
  <dcterms:created xsi:type="dcterms:W3CDTF">2010-02-09T16:06:34Z</dcterms:created>
  <dcterms:modified xsi:type="dcterms:W3CDTF">2010-04-28T12:52:08Z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